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57" r:id="rId12"/>
    <p:sldId id="269" r:id="rId13"/>
    <p:sldId id="271" r:id="rId14"/>
    <p:sldId id="272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4" d="100"/>
          <a:sy n="94" d="100"/>
        </p:scale>
        <p:origin x="-4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ED099-D667-A84C-99D7-2BBF4017661F}" type="datetimeFigureOut">
              <a:rPr lang="en-US" smtClean="0"/>
              <a:t>2/25/16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BBA71-C9E3-8C43-B0AC-CBB06378E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926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ED099-D667-A84C-99D7-2BBF4017661F}" type="datetimeFigureOut">
              <a:rPr lang="en-US" smtClean="0"/>
              <a:t>2/25/16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BBA71-C9E3-8C43-B0AC-CBB06378E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496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ED099-D667-A84C-99D7-2BBF4017661F}" type="datetimeFigureOut">
              <a:rPr lang="en-US" smtClean="0"/>
              <a:t>2/25/16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BBA71-C9E3-8C43-B0AC-CBB06378E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715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ED099-D667-A84C-99D7-2BBF4017661F}" type="datetimeFigureOut">
              <a:rPr lang="en-US" smtClean="0"/>
              <a:t>2/25/16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BBA71-C9E3-8C43-B0AC-CBB06378E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87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ED099-D667-A84C-99D7-2BBF4017661F}" type="datetimeFigureOut">
              <a:rPr lang="en-US" smtClean="0"/>
              <a:t>2/25/16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BBA71-C9E3-8C43-B0AC-CBB06378E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519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ED099-D667-A84C-99D7-2BBF4017661F}" type="datetimeFigureOut">
              <a:rPr lang="en-US" smtClean="0"/>
              <a:t>2/25/16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BBA71-C9E3-8C43-B0AC-CBB06378E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275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ED099-D667-A84C-99D7-2BBF4017661F}" type="datetimeFigureOut">
              <a:rPr lang="en-US" smtClean="0"/>
              <a:t>2/25/16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BBA71-C9E3-8C43-B0AC-CBB06378E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701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ED099-D667-A84C-99D7-2BBF4017661F}" type="datetimeFigureOut">
              <a:rPr lang="en-US" smtClean="0"/>
              <a:t>2/25/16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BBA71-C9E3-8C43-B0AC-CBB06378E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385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ED099-D667-A84C-99D7-2BBF4017661F}" type="datetimeFigureOut">
              <a:rPr lang="en-US" smtClean="0"/>
              <a:t>2/25/16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BBA71-C9E3-8C43-B0AC-CBB06378E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10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ED099-D667-A84C-99D7-2BBF4017661F}" type="datetimeFigureOut">
              <a:rPr lang="en-US" smtClean="0"/>
              <a:t>2/25/16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BBA71-C9E3-8C43-B0AC-CBB06378E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887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ED099-D667-A84C-99D7-2BBF4017661F}" type="datetimeFigureOut">
              <a:rPr lang="en-US" smtClean="0"/>
              <a:t>2/25/16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BBA71-C9E3-8C43-B0AC-CBB06378E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377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EED099-D667-A84C-99D7-2BBF4017661F}" type="datetimeFigureOut">
              <a:rPr lang="en-US" smtClean="0"/>
              <a:t>2/25/16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2BBA71-C9E3-8C43-B0AC-CBB06378E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596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4" Type="http://schemas.openxmlformats.org/officeDocument/2006/relationships/image" Target="../media/image5.png"/><Relationship Id="rId5" Type="http://schemas.microsoft.com/office/2007/relationships/hdphoto" Target="../media/hdphoto7.wdp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4" Type="http://schemas.openxmlformats.org/officeDocument/2006/relationships/image" Target="../media/image1.png"/><Relationship Id="rId5" Type="http://schemas.microsoft.com/office/2007/relationships/hdphoto" Target="../media/hdphoto2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4" Type="http://schemas.openxmlformats.org/officeDocument/2006/relationships/image" Target="../media/image1.png"/><Relationship Id="rId5" Type="http://schemas.microsoft.com/office/2007/relationships/hdphoto" Target="../media/hdphoto10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71" b="97558" l="2538" r="97385"/>
                    </a14:imgEffect>
                  </a14:imgLayer>
                </a14:imgProps>
              </a:ext>
            </a:extLst>
          </a:blip>
          <a:srcRect l="3694" t="3021" r="2919" b="2178"/>
          <a:stretch/>
        </p:blipFill>
        <p:spPr>
          <a:xfrm>
            <a:off x="0" y="1215899"/>
            <a:ext cx="9144000" cy="5642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08093" y="243181"/>
            <a:ext cx="9252093" cy="851128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Bangla Sangam MN"/>
                <a:cs typeface="Bangla Sangam MN"/>
              </a:rPr>
              <a:t>Foundationalism</a:t>
            </a:r>
            <a:endParaRPr lang="en-US" dirty="0">
              <a:latin typeface="Bangla Sangam MN"/>
              <a:cs typeface="Bangla Sangam M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721970"/>
            <a:ext cx="9144000" cy="1911427"/>
          </a:xfrm>
          <a:noFill/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>
                  <a:glow rad="317500">
                    <a:schemeClr val="tx1">
                      <a:lumMod val="95000"/>
                      <a:lumOff val="5000"/>
                      <a:alpha val="85000"/>
                    </a:schemeClr>
                  </a:glow>
                </a:effectLst>
              </a:rPr>
              <a:t>Kareem Khalifa</a:t>
            </a:r>
          </a:p>
          <a:p>
            <a:r>
              <a:rPr lang="en-US" dirty="0" smtClean="0">
                <a:solidFill>
                  <a:schemeClr val="bg1"/>
                </a:solidFill>
                <a:effectLst>
                  <a:glow rad="317500">
                    <a:schemeClr val="tx1">
                      <a:lumMod val="95000"/>
                      <a:lumOff val="5000"/>
                      <a:alpha val="85000"/>
                    </a:schemeClr>
                  </a:glow>
                </a:effectLst>
              </a:rPr>
              <a:t>Philosophy Department</a:t>
            </a:r>
          </a:p>
          <a:p>
            <a:r>
              <a:rPr lang="en-US" dirty="0" smtClean="0">
                <a:solidFill>
                  <a:schemeClr val="bg1"/>
                </a:solidFill>
                <a:effectLst>
                  <a:glow rad="317500">
                    <a:schemeClr val="tx1">
                      <a:lumMod val="95000"/>
                      <a:lumOff val="5000"/>
                      <a:alpha val="85000"/>
                    </a:schemeClr>
                  </a:glow>
                </a:effectLst>
              </a:rPr>
              <a:t>Middlebury College</a:t>
            </a:r>
            <a:endParaRPr lang="en-US" dirty="0">
              <a:solidFill>
                <a:schemeClr val="bg1"/>
              </a:solidFill>
              <a:effectLst>
                <a:glow rad="317500">
                  <a:schemeClr val="tx1">
                    <a:lumMod val="95000"/>
                    <a:lumOff val="5000"/>
                    <a:alpha val="8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45618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4.1. Defeasible Reasons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650" r="9995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98946" y="2715505"/>
            <a:ext cx="4507264" cy="450726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8299" y="5349742"/>
            <a:ext cx="6012677" cy="1384995"/>
          </a:xfrm>
          <a:prstGeom prst="rect">
            <a:avLst/>
          </a:prstGeom>
          <a:solidFill>
            <a:srgbClr val="0080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FFFF00"/>
                </a:solidFill>
              </a:rPr>
              <a:t>If </a:t>
            </a:r>
            <a:r>
              <a:rPr lang="en-US" sz="2800" i="1" dirty="0" smtClean="0">
                <a:solidFill>
                  <a:srgbClr val="FFFF00"/>
                </a:solidFill>
              </a:rPr>
              <a:t>P</a:t>
            </a:r>
            <a:r>
              <a:rPr lang="en-US" sz="2800" dirty="0" smtClean="0">
                <a:solidFill>
                  <a:srgbClr val="FFFF00"/>
                </a:solidFill>
              </a:rPr>
              <a:t> is a reason for </a:t>
            </a:r>
            <a:r>
              <a:rPr lang="en-US" sz="2800" i="1" dirty="0" smtClean="0">
                <a:solidFill>
                  <a:srgbClr val="FFFF00"/>
                </a:solidFill>
              </a:rPr>
              <a:t>S</a:t>
            </a:r>
            <a:r>
              <a:rPr lang="en-US" sz="2800" dirty="0" smtClean="0">
                <a:solidFill>
                  <a:srgbClr val="FFFF00"/>
                </a:solidFill>
              </a:rPr>
              <a:t> to believe </a:t>
            </a:r>
            <a:r>
              <a:rPr lang="en-US" sz="2800" i="1" dirty="0" smtClean="0">
                <a:solidFill>
                  <a:srgbClr val="FFFF00"/>
                </a:solidFill>
              </a:rPr>
              <a:t>Q</a:t>
            </a:r>
            <a:r>
              <a:rPr lang="en-US" sz="2800" dirty="0" smtClean="0">
                <a:solidFill>
                  <a:srgbClr val="FFFF00"/>
                </a:solidFill>
              </a:rPr>
              <a:t>, then </a:t>
            </a:r>
            <a:r>
              <a:rPr lang="en-US" sz="2800" i="1" dirty="0" smtClean="0">
                <a:solidFill>
                  <a:srgbClr val="FFFF00"/>
                </a:solidFill>
              </a:rPr>
              <a:t>R</a:t>
            </a:r>
            <a:r>
              <a:rPr lang="en-US" sz="2800" dirty="0" smtClean="0">
                <a:solidFill>
                  <a:srgbClr val="FFFF00"/>
                </a:solidFill>
              </a:rPr>
              <a:t> is a </a:t>
            </a:r>
            <a:r>
              <a:rPr lang="en-US" sz="2800" i="1" dirty="0" smtClean="0">
                <a:solidFill>
                  <a:srgbClr val="FFFF00"/>
                </a:solidFill>
              </a:rPr>
              <a:t>defeater</a:t>
            </a:r>
            <a:r>
              <a:rPr lang="en-US" sz="2800" dirty="0" smtClean="0">
                <a:solidFill>
                  <a:srgbClr val="FFFF00"/>
                </a:solidFill>
              </a:rPr>
              <a:t> for this reason iff (P&amp;R) is not a reason for </a:t>
            </a:r>
            <a:r>
              <a:rPr lang="en-US" sz="2800" i="1" dirty="0" smtClean="0">
                <a:solidFill>
                  <a:srgbClr val="FFFF00"/>
                </a:solidFill>
              </a:rPr>
              <a:t>S</a:t>
            </a:r>
            <a:r>
              <a:rPr lang="en-US" sz="2800" dirty="0" smtClean="0">
                <a:solidFill>
                  <a:srgbClr val="FFFF00"/>
                </a:solidFill>
              </a:rPr>
              <a:t> to believe </a:t>
            </a:r>
            <a:r>
              <a:rPr lang="en-US" sz="2800" i="1" dirty="0" smtClean="0">
                <a:solidFill>
                  <a:srgbClr val="FFFF00"/>
                </a:solidFill>
              </a:rPr>
              <a:t>Q</a:t>
            </a:r>
            <a:r>
              <a:rPr lang="en-US" sz="2800" dirty="0" smtClean="0">
                <a:solidFill>
                  <a:srgbClr val="FFFF00"/>
                </a:solidFill>
              </a:rPr>
              <a:t>.</a:t>
            </a: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842" l="9794" r="8969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134838"/>
            <a:ext cx="2463800" cy="32893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4188608" y="1278749"/>
            <a:ext cx="4729072" cy="1423246"/>
            <a:chOff x="4188608" y="1278749"/>
            <a:chExt cx="4729072" cy="142324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6"/>
            <a:srcRect r="16227" b="35500"/>
            <a:stretch/>
          </p:blipFill>
          <p:spPr>
            <a:xfrm>
              <a:off x="6553144" y="1278749"/>
              <a:ext cx="2364536" cy="1365416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6"/>
            <a:srcRect r="16227" b="35500"/>
            <a:stretch/>
          </p:blipFill>
          <p:spPr>
            <a:xfrm flipH="1">
              <a:off x="4188608" y="1336579"/>
              <a:ext cx="2364536" cy="1365416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6210976" y="1427358"/>
            <a:ext cx="689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6210976" y="4054806"/>
            <a:ext cx="689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Q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823600" y="4424138"/>
            <a:ext cx="824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33933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4.2. Justified Belief &amp; Undefeated Argument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64672" y="1683888"/>
            <a:ext cx="8979328" cy="830997"/>
          </a:xfrm>
          <a:prstGeom prst="rect">
            <a:avLst/>
          </a:prstGeom>
          <a:solidFill>
            <a:srgbClr val="0080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i="1" dirty="0">
                <a:solidFill>
                  <a:srgbClr val="FFFF00"/>
                </a:solidFill>
              </a:rPr>
              <a:t>S’s</a:t>
            </a:r>
            <a:r>
              <a:rPr lang="en-US" sz="2400" dirty="0">
                <a:solidFill>
                  <a:srgbClr val="FFFF00"/>
                </a:solidFill>
              </a:rPr>
              <a:t> belief that </a:t>
            </a:r>
            <a:r>
              <a:rPr lang="en-US" sz="2400" i="1" dirty="0">
                <a:solidFill>
                  <a:srgbClr val="FFFF00"/>
                </a:solidFill>
              </a:rPr>
              <a:t>P </a:t>
            </a:r>
            <a:r>
              <a:rPr lang="en-US" sz="2400" dirty="0">
                <a:solidFill>
                  <a:srgbClr val="FFFF00"/>
                </a:solidFill>
              </a:rPr>
              <a:t>is justified if and only if </a:t>
            </a:r>
            <a:r>
              <a:rPr lang="en-US" sz="2400" i="1" dirty="0">
                <a:solidFill>
                  <a:srgbClr val="FFFF00"/>
                </a:solidFill>
              </a:rPr>
              <a:t>S</a:t>
            </a:r>
            <a:r>
              <a:rPr lang="en-US" sz="2400" dirty="0">
                <a:solidFill>
                  <a:srgbClr val="FFFF00"/>
                </a:solidFill>
              </a:rPr>
              <a:t> instantiates an undefeated argument supporting </a:t>
            </a:r>
            <a:r>
              <a:rPr lang="en-US" sz="2400" i="1" dirty="0">
                <a:solidFill>
                  <a:srgbClr val="FFFF00"/>
                </a:solidFill>
              </a:rPr>
              <a:t>P</a:t>
            </a:r>
            <a:r>
              <a:rPr lang="en-US" sz="2400" dirty="0">
                <a:solidFill>
                  <a:srgbClr val="FFFF00"/>
                </a:solidFill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88746" y="2514855"/>
            <a:ext cx="2783397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My belief that the table is red is justified iff…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0" y="3231514"/>
            <a:ext cx="2783397" cy="34163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 smtClean="0"/>
              <a:t>Argument A</a:t>
            </a:r>
          </a:p>
          <a:p>
            <a:r>
              <a:rPr lang="en-US" sz="2400" dirty="0" smtClean="0"/>
              <a:t>1.	The table 	appears red to 	me.</a:t>
            </a:r>
          </a:p>
          <a:p>
            <a:r>
              <a:rPr lang="en-US" sz="2400" dirty="0" smtClean="0"/>
              <a:t>2.	If the table 	appears red to 	me, then the 	</a:t>
            </a:r>
            <a:r>
              <a:rPr lang="en-US" sz="2400" u="sng" dirty="0" smtClean="0"/>
              <a:t>table is red.</a:t>
            </a:r>
          </a:p>
          <a:p>
            <a:r>
              <a:rPr lang="en-US" sz="2400" dirty="0" smtClean="0"/>
              <a:t>3.	The table is red.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2675304" y="3715183"/>
            <a:ext cx="4188607" cy="30469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 smtClean="0"/>
              <a:t>Argument B (Defeater)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The table appears red to me.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The lights are red.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If the lights are red, then even if the table appears </a:t>
            </a:r>
            <a:r>
              <a:rPr lang="en-US" sz="2400" u="sng" dirty="0" smtClean="0"/>
              <a:t>red to me, it may be white.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The table may be white.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512609" y="3327719"/>
            <a:ext cx="2631391" cy="30469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 smtClean="0"/>
              <a:t>Argument C (Defeater-Eater)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I recently changed the lights and </a:t>
            </a:r>
            <a:r>
              <a:rPr lang="en-US" sz="2400" u="sng" dirty="0" smtClean="0"/>
              <a:t>they’re white.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So the lights are not red.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6234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4.3. Problem of Perception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497" b="96154" l="2880" r="9764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54324" y="4976849"/>
            <a:ext cx="2866517" cy="21461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71" b="97558" l="2538" r="97385"/>
                    </a14:imgEffect>
                  </a14:imgLayer>
                </a14:imgProps>
              </a:ext>
            </a:extLst>
          </a:blip>
          <a:srcRect l="3694" t="3021" r="2919" b="2178"/>
          <a:stretch/>
        </p:blipFill>
        <p:spPr>
          <a:xfrm rot="11630478">
            <a:off x="1095630" y="1786264"/>
            <a:ext cx="5638263" cy="3478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320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4.3. Problem of Perception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497" b="96154" l="2880" r="9764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86948" y="4627902"/>
            <a:ext cx="2484488" cy="18601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71" b="97558" l="2538" r="97385"/>
                    </a14:imgEffect>
                  </a14:imgLayer>
                </a14:imgProps>
              </a:ext>
            </a:extLst>
          </a:blip>
          <a:srcRect l="3694" t="3021" r="2919" b="2178"/>
          <a:stretch/>
        </p:blipFill>
        <p:spPr>
          <a:xfrm rot="11630478">
            <a:off x="-219043" y="1818838"/>
            <a:ext cx="4886836" cy="30153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93957" y="2220153"/>
            <a:ext cx="443063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 smtClean="0"/>
              <a:t>4.3.1. Deductive</a:t>
            </a:r>
          </a:p>
          <a:p>
            <a:pPr algn="ctr"/>
            <a:r>
              <a:rPr lang="en-US" sz="3500" dirty="0" smtClean="0"/>
              <a:t>4.3.2. Inductive</a:t>
            </a:r>
          </a:p>
          <a:p>
            <a:pPr algn="ctr"/>
            <a:r>
              <a:rPr lang="en-US" sz="3500" dirty="0" smtClean="0"/>
              <a:t>4.3.3. Explanatory</a:t>
            </a:r>
          </a:p>
          <a:p>
            <a:pPr algn="ctr"/>
            <a:r>
              <a:rPr lang="en-US" sz="3500" dirty="0" smtClean="0"/>
              <a:t>4.3.4. Scientific Realism</a:t>
            </a:r>
          </a:p>
          <a:p>
            <a:pPr algn="ctr"/>
            <a:r>
              <a:rPr lang="en-US" sz="3500" dirty="0" smtClean="0"/>
              <a:t>4.3.5. Defeasible</a:t>
            </a:r>
          </a:p>
          <a:p>
            <a:pPr algn="ctr"/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1188075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1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944" y="71975"/>
            <a:ext cx="2930371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5. Reason &amp; Memory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90882" y="4500160"/>
            <a:ext cx="5376155" cy="2162445"/>
          </a:xfrm>
          <a:noFill/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FFFFFF"/>
                </a:solidFill>
                <a:effectLst>
                  <a:glow rad="304800">
                    <a:schemeClr val="tx1">
                      <a:alpha val="75000"/>
                    </a:schemeClr>
                  </a:glow>
                </a:effectLst>
              </a:rPr>
              <a:t>5.1. </a:t>
            </a:r>
            <a:r>
              <a:rPr lang="en-US" dirty="0" err="1" smtClean="0">
                <a:solidFill>
                  <a:srgbClr val="FFFFFF"/>
                </a:solidFill>
                <a:effectLst>
                  <a:glow rad="304800">
                    <a:schemeClr val="tx1">
                      <a:alpha val="75000"/>
                    </a:schemeClr>
                  </a:glow>
                </a:effectLst>
              </a:rPr>
              <a:t>Occurrent</a:t>
            </a:r>
            <a:r>
              <a:rPr lang="en-US" dirty="0" smtClean="0">
                <a:solidFill>
                  <a:srgbClr val="FFFFFF"/>
                </a:solidFill>
                <a:effectLst>
                  <a:glow rad="304800">
                    <a:schemeClr val="tx1">
                      <a:alpha val="75000"/>
                    </a:schemeClr>
                  </a:glow>
                </a:effectLst>
              </a:rPr>
              <a:t> thoughts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rgbClr val="FFFFFF"/>
                </a:solidFill>
                <a:effectLst>
                  <a:glow rad="304800">
                    <a:schemeClr val="tx1">
                      <a:alpha val="75000"/>
                    </a:schemeClr>
                  </a:glow>
                </a:effectLst>
              </a:rPr>
              <a:t>5.2. Memory &amp; knowledge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rgbClr val="FFFFFF"/>
                </a:solidFill>
                <a:effectLst>
                  <a:glow rad="304800">
                    <a:schemeClr val="tx1">
                      <a:alpha val="75000"/>
                    </a:schemeClr>
                  </a:glow>
                </a:effectLst>
              </a:rPr>
              <a:t>5.3. Genetic &amp; dynamic		arguments</a:t>
            </a:r>
            <a:endParaRPr lang="en-US" dirty="0">
              <a:solidFill>
                <a:srgbClr val="FFFFFF"/>
              </a:solidFill>
              <a:effectLst>
                <a:glow rad="304800">
                  <a:schemeClr val="tx1">
                    <a:alpha val="7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45367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71" b="97558" l="2538" r="97385"/>
                    </a14:imgEffect>
                  </a14:imgLayer>
                </a14:imgProps>
              </a:ext>
            </a:extLst>
          </a:blip>
          <a:srcRect l="3694" t="3021" r="2919" b="2178"/>
          <a:stretch/>
        </p:blipFill>
        <p:spPr>
          <a:xfrm>
            <a:off x="3607607" y="1613712"/>
            <a:ext cx="5536392" cy="52442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479" y="1613710"/>
            <a:ext cx="5096083" cy="4222597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Background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kinds of beliefs are basic?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makes a belief basic?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Epistemic Ascent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Reasoning &amp; Memory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775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Background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71" b="97558" l="2538" r="97385"/>
                    </a14:imgEffect>
                    <a14:imgEffect>
                      <a14:artisticChalkSketch trans="18000"/>
                    </a14:imgEffect>
                  </a14:imgLayer>
                </a14:imgProps>
              </a:ext>
            </a:extLst>
          </a:blip>
          <a:srcRect l="3694" t="3021" r="2919" b="2178"/>
          <a:stretch/>
        </p:blipFill>
        <p:spPr>
          <a:xfrm>
            <a:off x="0" y="1215899"/>
            <a:ext cx="9144000" cy="5642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251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What kinds of beliefs are basic?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71" b="97558" l="2538" r="97385"/>
                    </a14:imgEffect>
                    <a14:imgEffect>
                      <a14:artisticChalkSketch trans="18000"/>
                    </a14:imgEffect>
                  </a14:imgLayer>
                </a14:imgProps>
              </a:ext>
            </a:extLst>
          </a:blip>
          <a:srcRect l="3694" t="3021" r="2919" b="2178"/>
          <a:stretch/>
        </p:blipFill>
        <p:spPr>
          <a:xfrm>
            <a:off x="0" y="1215899"/>
            <a:ext cx="9144000" cy="5642101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7557" y="5328952"/>
            <a:ext cx="9076443" cy="1529047"/>
          </a:xfrm>
          <a:solidFill>
            <a:srgbClr val="FF000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FFFFFF"/>
                </a:solidFill>
              </a:rPr>
              <a:t>2.1. Two candidates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rgbClr val="FFFFFF"/>
                </a:solidFill>
              </a:rPr>
              <a:t>2.2. Physical-object beliefs aren’t basic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315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What makes a belief basic?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71" b="97558" l="2538" r="97385"/>
                    </a14:imgEffect>
                    <a14:imgEffect>
                      <a14:artisticChalkSketch trans="18000"/>
                    </a14:imgEffect>
                  </a14:imgLayer>
                </a14:imgProps>
              </a:ext>
            </a:extLst>
          </a:blip>
          <a:srcRect l="3694" t="3021" r="2919" b="2178"/>
          <a:stretch/>
        </p:blipFill>
        <p:spPr>
          <a:xfrm>
            <a:off x="0" y="1215899"/>
            <a:ext cx="9144000" cy="5642101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7024" y="5241869"/>
            <a:ext cx="9039285" cy="1513117"/>
          </a:xfrm>
          <a:solidFill>
            <a:srgbClr val="FF0000"/>
          </a:solidFill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FFFFFF"/>
                </a:solidFill>
              </a:rPr>
              <a:t>3.1. Incorrigibility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rgbClr val="FFFFFF"/>
                </a:solidFill>
              </a:rPr>
              <a:t>3.2. Prima Facie Justification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rgbClr val="FFFFFF"/>
                </a:solidFill>
              </a:rPr>
              <a:t>3.3. General problems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364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391281" y="5782268"/>
            <a:ext cx="4634490" cy="689010"/>
          </a:xfrm>
          <a:noFill/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CCFFCC"/>
                </a:solidFill>
              </a:rPr>
              <a:t>3.1. Incorrigibility</a:t>
            </a:r>
          </a:p>
        </p:txBody>
      </p:sp>
    </p:spTree>
    <p:extLst>
      <p:ext uri="{BB962C8B-B14F-4D97-AF65-F5344CB8AC3E}">
        <p14:creationId xmlns:p14="http://schemas.microsoft.com/office/powerpoint/2010/main" val="2534905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3.2. Prima Facie Justification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71" b="97558" l="2538" r="97385"/>
                    </a14:imgEffect>
                    <a14:imgEffect>
                      <a14:artisticChalkSketch trans="18000"/>
                    </a14:imgEffect>
                  </a14:imgLayer>
                </a14:imgProps>
              </a:ext>
            </a:extLst>
          </a:blip>
          <a:srcRect l="3694" t="3021" r="2919" b="2178"/>
          <a:stretch/>
        </p:blipFill>
        <p:spPr>
          <a:xfrm>
            <a:off x="0" y="1215899"/>
            <a:ext cx="9144000" cy="5642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728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71" b="97558" l="2538" r="97385"/>
                    </a14:imgEffect>
                    <a14:imgEffect>
                      <a14:artisticChalkSketch trans="18000"/>
                    </a14:imgEffect>
                  </a14:imgLayer>
                </a14:imgProps>
              </a:ext>
            </a:extLst>
          </a:blip>
          <a:srcRect l="3694" t="3021" r="2919" b="2178"/>
          <a:stretch/>
        </p:blipFill>
        <p:spPr>
          <a:xfrm>
            <a:off x="241008" y="1498004"/>
            <a:ext cx="8686800" cy="53599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3.3. General Problem With Basic Beliefs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244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Epistemic Ascent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71" b="97558" l="2538" r="97385"/>
                    </a14:imgEffect>
                    <a14:imgEffect>
                      <a14:artisticChalkSketch trans="18000"/>
                    </a14:imgEffect>
                  </a14:imgLayer>
                </a14:imgProps>
              </a:ext>
            </a:extLst>
          </a:blip>
          <a:srcRect l="3694" t="3021" r="2919" b="2178"/>
          <a:stretch/>
        </p:blipFill>
        <p:spPr>
          <a:xfrm>
            <a:off x="0" y="1215899"/>
            <a:ext cx="9144000" cy="5642101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237555" y="1417639"/>
            <a:ext cx="3000322" cy="2249588"/>
          </a:xfrm>
          <a:solidFill>
            <a:srgbClr val="0000FF"/>
          </a:solidFill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A belief </a:t>
            </a:r>
            <a:r>
              <a:rPr lang="en-US" i="1" dirty="0" smtClean="0">
                <a:solidFill>
                  <a:schemeClr val="bg1"/>
                </a:solidFill>
              </a:rPr>
              <a:t>P</a:t>
            </a:r>
            <a:r>
              <a:rPr lang="en-US" dirty="0" smtClean="0">
                <a:solidFill>
                  <a:schemeClr val="bg1"/>
                </a:solidFill>
              </a:rPr>
              <a:t> is a </a:t>
            </a:r>
            <a:r>
              <a:rPr lang="en-US" i="1" dirty="0" smtClean="0">
                <a:solidFill>
                  <a:schemeClr val="bg1"/>
                </a:solidFill>
              </a:rPr>
              <a:t>reason</a:t>
            </a:r>
            <a:r>
              <a:rPr lang="en-US" dirty="0" smtClean="0">
                <a:solidFill>
                  <a:schemeClr val="bg1"/>
                </a:solidFill>
              </a:rPr>
              <a:t> for </a:t>
            </a:r>
            <a:r>
              <a:rPr lang="en-US" i="1" dirty="0" smtClean="0">
                <a:solidFill>
                  <a:schemeClr val="bg1"/>
                </a:solidFill>
              </a:rPr>
              <a:t>S</a:t>
            </a:r>
            <a:r>
              <a:rPr lang="en-US" dirty="0" smtClean="0">
                <a:solidFill>
                  <a:schemeClr val="bg1"/>
                </a:solidFill>
              </a:rPr>
              <a:t> to believe </a:t>
            </a:r>
            <a:r>
              <a:rPr lang="en-US" i="1" dirty="0" smtClean="0">
                <a:solidFill>
                  <a:schemeClr val="bg1"/>
                </a:solidFill>
              </a:rPr>
              <a:t>Q</a:t>
            </a:r>
            <a:r>
              <a:rPr lang="en-US" dirty="0" smtClean="0">
                <a:solidFill>
                  <a:schemeClr val="bg1"/>
                </a:solidFill>
              </a:rPr>
              <a:t> iff it is logically possible for </a:t>
            </a:r>
            <a:r>
              <a:rPr lang="en-US" i="1" dirty="0" smtClean="0">
                <a:solidFill>
                  <a:schemeClr val="bg1"/>
                </a:solidFill>
              </a:rPr>
              <a:t>S</a:t>
            </a:r>
            <a:r>
              <a:rPr lang="en-US" dirty="0" smtClean="0">
                <a:solidFill>
                  <a:schemeClr val="bg1"/>
                </a:solidFill>
              </a:rPr>
              <a:t> to become justified in believing </a:t>
            </a:r>
            <a:r>
              <a:rPr lang="en-US" i="1" dirty="0" smtClean="0">
                <a:solidFill>
                  <a:schemeClr val="bg1"/>
                </a:solidFill>
              </a:rPr>
              <a:t>Q</a:t>
            </a:r>
            <a:r>
              <a:rPr lang="en-US" dirty="0" smtClean="0">
                <a:solidFill>
                  <a:schemeClr val="bg1"/>
                </a:solidFill>
              </a:rPr>
              <a:t> by believing it on the basis of </a:t>
            </a:r>
            <a:r>
              <a:rPr lang="en-US" i="1" dirty="0" smtClean="0">
                <a:solidFill>
                  <a:schemeClr val="bg1"/>
                </a:solidFill>
              </a:rPr>
              <a:t>P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737393" y="3667226"/>
            <a:ext cx="5951799" cy="1681447"/>
          </a:xfrm>
          <a:prstGeom prst="rect">
            <a:avLst/>
          </a:prstGeom>
          <a:solidFill>
            <a:srgbClr val="0000FF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>
                <a:solidFill>
                  <a:srgbClr val="FFFFFF"/>
                </a:solidFill>
              </a:rPr>
              <a:t>4.1. Defeasible Reasons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rgbClr val="FFFFFF"/>
                </a:solidFill>
              </a:rPr>
              <a:t>4.2. Arguments</a:t>
            </a:r>
          </a:p>
          <a:p>
            <a:pPr marL="0" indent="0" algn="ctr">
              <a:buFont typeface="Arial"/>
              <a:buNone/>
            </a:pPr>
            <a:r>
              <a:rPr lang="en-US" dirty="0" smtClean="0">
                <a:solidFill>
                  <a:srgbClr val="FFFFFF"/>
                </a:solidFill>
              </a:rPr>
              <a:t>4.3. The Problem of Perception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058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1773</TotalTime>
  <Words>330</Words>
  <Application>Microsoft Macintosh PowerPoint</Application>
  <PresentationFormat>On-screen Show (4:3)</PresentationFormat>
  <Paragraphs>57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Foundationalism</vt:lpstr>
      <vt:lpstr>Overview</vt:lpstr>
      <vt:lpstr>1. Background</vt:lpstr>
      <vt:lpstr>2. What kinds of beliefs are basic?</vt:lpstr>
      <vt:lpstr>3. What makes a belief basic?</vt:lpstr>
      <vt:lpstr>PowerPoint Presentation</vt:lpstr>
      <vt:lpstr>3.2. Prima Facie Justification</vt:lpstr>
      <vt:lpstr>3.3. General Problem With Basic Beliefs</vt:lpstr>
      <vt:lpstr>4. Epistemic Ascent</vt:lpstr>
      <vt:lpstr>4.1. Defeasible Reasons</vt:lpstr>
      <vt:lpstr>4.2. Justified Belief &amp; Undefeated Argument</vt:lpstr>
      <vt:lpstr>4.3. Problem of Perception</vt:lpstr>
      <vt:lpstr>4.3. Problem of Perception</vt:lpstr>
      <vt:lpstr>5. Reason &amp; Memory</vt:lpstr>
    </vt:vector>
  </TitlesOfParts>
  <Company>Middlebury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Foundationalism</dc:title>
  <dc:creator>Kareem Khalifa</dc:creator>
  <cp:lastModifiedBy>Kareem Khalifa</cp:lastModifiedBy>
  <cp:revision>12</cp:revision>
  <dcterms:created xsi:type="dcterms:W3CDTF">2016-02-24T17:05:27Z</dcterms:created>
  <dcterms:modified xsi:type="dcterms:W3CDTF">2016-02-26T17:47:18Z</dcterms:modified>
</cp:coreProperties>
</file>